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66" r:id="rId4"/>
    <p:sldId id="276" r:id="rId5"/>
    <p:sldId id="275" r:id="rId6"/>
    <p:sldId id="257" r:id="rId7"/>
    <p:sldId id="258" r:id="rId8"/>
    <p:sldId id="259" r:id="rId9"/>
    <p:sldId id="262" r:id="rId10"/>
    <p:sldId id="260" r:id="rId11"/>
    <p:sldId id="261" r:id="rId12"/>
    <p:sldId id="267" r:id="rId13"/>
    <p:sldId id="272" r:id="rId14"/>
    <p:sldId id="278" r:id="rId15"/>
    <p:sldId id="277" r:id="rId16"/>
    <p:sldId id="265" r:id="rId17"/>
    <p:sldId id="284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8" autoAdjust="0"/>
  </p:normalViewPr>
  <p:slideViewPr>
    <p:cSldViewPr>
      <p:cViewPr varScale="1">
        <p:scale>
          <a:sx n="104" d="100"/>
          <a:sy n="104" d="100"/>
        </p:scale>
        <p:origin x="-1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В ПОЛНОЙ МЕРЕ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0.36000000000000032</c:v>
                </c:pt>
                <c:pt idx="1">
                  <c:v>0.15000000000000024</c:v>
                </c:pt>
                <c:pt idx="2">
                  <c:v>0.47000000000000008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2362606701189381"/>
          <c:y val="8.418097982683464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Магнитофон</c:v>
                </c:pt>
                <c:pt idx="1">
                  <c:v>Видеомагнитофон</c:v>
                </c:pt>
                <c:pt idx="2">
                  <c:v>DVD-проигрыватель</c:v>
                </c:pt>
                <c:pt idx="3">
                  <c:v>Видео-фотокамера</c:v>
                </c:pt>
                <c:pt idx="4">
                  <c:v>Компьютер</c:v>
                </c:pt>
                <c:pt idx="5">
                  <c:v>Мультимедиапроектор</c:v>
                </c:pt>
                <c:pt idx="6">
                  <c:v>Сканер</c:v>
                </c:pt>
                <c:pt idx="7">
                  <c:v>Принтер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1</c:v>
                </c:pt>
                <c:pt idx="1">
                  <c:v>0.84000000000000064</c:v>
                </c:pt>
                <c:pt idx="2">
                  <c:v>0.84000000000000064</c:v>
                </c:pt>
                <c:pt idx="3">
                  <c:v>0.56999999999999995</c:v>
                </c:pt>
                <c:pt idx="4">
                  <c:v>0.56999999999999995</c:v>
                </c:pt>
                <c:pt idx="5">
                  <c:v>0.26</c:v>
                </c:pt>
                <c:pt idx="6">
                  <c:v>0.52</c:v>
                </c:pt>
                <c:pt idx="7">
                  <c:v>0.52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Word</c:v>
                </c:pt>
                <c:pt idx="1">
                  <c:v>Excel</c:v>
                </c:pt>
                <c:pt idx="2">
                  <c:v>Power Point</c:v>
                </c:pt>
                <c:pt idx="3">
                  <c:v>Paint</c:v>
                </c:pt>
                <c:pt idx="4">
                  <c:v>Photoshop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 formatCode="0%">
                  <c:v>0.56999999999999995</c:v>
                </c:pt>
                <c:pt idx="1">
                  <c:v>0.21000000000000021</c:v>
                </c:pt>
                <c:pt idx="2">
                  <c:v>0.3150000000000005</c:v>
                </c:pt>
                <c:pt idx="3" formatCode="0%">
                  <c:v>0.21000000000000021</c:v>
                </c:pt>
                <c:pt idx="4">
                  <c:v>0.15700000000000028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Word</c:v>
                </c:pt>
                <c:pt idx="1">
                  <c:v>Excel</c:v>
                </c:pt>
                <c:pt idx="2">
                  <c:v>Power Point</c:v>
                </c:pt>
                <c:pt idx="3">
                  <c:v>Paint</c:v>
                </c:pt>
                <c:pt idx="4">
                  <c:v>Photoshop</c:v>
                </c:pt>
              </c:strCache>
            </c:strRef>
          </c:cat>
          <c:val>
            <c:numRef>
              <c:f>Лист1!$C$2:$C$6</c:f>
              <c:numCache>
                <c:formatCode>0.00%</c:formatCode>
                <c:ptCount val="5"/>
                <c:pt idx="0">
                  <c:v>0.3150000000000005</c:v>
                </c:pt>
                <c:pt idx="1">
                  <c:v>0.42100000000000032</c:v>
                </c:pt>
                <c:pt idx="2">
                  <c:v>0.42100000000000032</c:v>
                </c:pt>
                <c:pt idx="3">
                  <c:v>0.42100000000000032</c:v>
                </c:pt>
                <c:pt idx="4">
                  <c:v>0.42100000000000032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в полной мере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Word</c:v>
                </c:pt>
                <c:pt idx="1">
                  <c:v>Excel</c:v>
                </c:pt>
                <c:pt idx="2">
                  <c:v>Power Point</c:v>
                </c:pt>
                <c:pt idx="3">
                  <c:v>Paint</c:v>
                </c:pt>
                <c:pt idx="4">
                  <c:v>Photoshop</c:v>
                </c:pt>
              </c:strCache>
            </c:strRef>
          </c:cat>
          <c:val>
            <c:numRef>
              <c:f>Лист1!$D$2:$D$6</c:f>
              <c:numCache>
                <c:formatCode>0.00%</c:formatCode>
                <c:ptCount val="5"/>
                <c:pt idx="0">
                  <c:v>5.1999999999999998E-2</c:v>
                </c:pt>
                <c:pt idx="1">
                  <c:v>0.26300000000000001</c:v>
                </c:pt>
                <c:pt idx="2">
                  <c:v>0.10500000000000002</c:v>
                </c:pt>
                <c:pt idx="3">
                  <c:v>0.15700000000000028</c:v>
                </c:pt>
                <c:pt idx="4">
                  <c:v>0.15700000000000028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Хотела бы научиться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Word</c:v>
                </c:pt>
                <c:pt idx="1">
                  <c:v>Excel</c:v>
                </c:pt>
                <c:pt idx="2">
                  <c:v>Power Point</c:v>
                </c:pt>
                <c:pt idx="3">
                  <c:v>Paint</c:v>
                </c:pt>
                <c:pt idx="4">
                  <c:v>Photoshop</c:v>
                </c:pt>
              </c:strCache>
            </c:strRef>
          </c:cat>
          <c:val>
            <c:numRef>
              <c:f>Лист1!$E$2:$E$6</c:f>
              <c:numCache>
                <c:formatCode>0.00%</c:formatCode>
                <c:ptCount val="5"/>
                <c:pt idx="0">
                  <c:v>0.3150000000000005</c:v>
                </c:pt>
                <c:pt idx="1">
                  <c:v>0.3150000000000005</c:v>
                </c:pt>
                <c:pt idx="2">
                  <c:v>0.36800000000000038</c:v>
                </c:pt>
                <c:pt idx="3">
                  <c:v>0.36800000000000038</c:v>
                </c:pt>
                <c:pt idx="4" formatCode="0%">
                  <c:v>0.21000000000000021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1184896"/>
        <c:axId val="191223680"/>
        <c:axId val="0"/>
      </c:bar3DChart>
      <c:catAx>
        <c:axId val="191184896"/>
        <c:scaling>
          <c:orientation val="minMax"/>
        </c:scaling>
        <c:delete val="0"/>
        <c:axPos val="b"/>
        <c:majorTickMark val="out"/>
        <c:minorTickMark val="none"/>
        <c:tickLblPos val="nextTo"/>
        <c:crossAx val="191223680"/>
        <c:crosses val="autoZero"/>
        <c:auto val="1"/>
        <c:lblAlgn val="ctr"/>
        <c:lblOffset val="100"/>
        <c:noMultiLvlLbl val="0"/>
      </c:catAx>
      <c:valAx>
        <c:axId val="1912236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911848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0.84200000000000064</c:v>
                </c:pt>
                <c:pt idx="1">
                  <c:v>0.15700000000000025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"/>
          <c:dPt>
            <c:idx val="0"/>
            <c:bubble3D val="0"/>
            <c:explosion val="0"/>
          </c:dPt>
          <c:dPt>
            <c:idx val="1"/>
            <c:bubble3D val="0"/>
            <c:explosion val="0"/>
          </c:dPt>
          <c:cat>
            <c:strRef>
              <c:f>Лист1!$A$2:$A$3</c:f>
              <c:strCache>
                <c:ptCount val="2"/>
                <c:pt idx="0">
                  <c:v>Информатизация</c:v>
                </c:pt>
                <c:pt idx="1">
                  <c:v>Личные цели,общение, развлечения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0.52600000000000002</c:v>
                </c:pt>
                <c:pt idx="1">
                  <c:v>0.52600000000000002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4343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Заместитель заведующей</a:t>
            </a:r>
          </a:p>
          <a:p>
            <a:r>
              <a:rPr lang="ru-RU" sz="2400" dirty="0" smtClean="0"/>
              <a:t>Кудрина Ольга Сергеевна</a:t>
            </a:r>
          </a:p>
          <a:p>
            <a:r>
              <a:rPr lang="ru-RU" sz="2400" dirty="0" smtClean="0"/>
              <a:t>МКДОУ № 30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4572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«Использование  информационных технологий в деятельности ДОУ как отражение информационно – коммуникативной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компетентности руководителя»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329004"/>
            <a:ext cx="4358268" cy="3538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7" descr="MCj042826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1962150" cy="1870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Пользуетесь ли Вы Интернетом?</a:t>
            </a:r>
            <a:endParaRPr lang="ru-RU" sz="3600" dirty="0">
              <a:solidFill>
                <a:srgbClr val="C0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28600" y="1371600"/>
          <a:ext cx="84582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81000" y="152400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«Использование  информационных технологий в деятельности ДОУ как отражение информационно – коммуникативной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компетентности руководителя»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Если «да», то в каких целях?</a:t>
            </a:r>
            <a:endParaRPr lang="ru-RU" sz="4000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4582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3400" y="228600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«Использование  информационных технологий в деятельности ДОУ как отражение информационно – коммуникативной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компетентности руководителя»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5620" y="228600"/>
            <a:ext cx="834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«Использование  информационных технологий в деятельности ДОУ как отражение информационно – коммуникативной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компетентности руководителя»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1143000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Использование ИКТ для самообразования педагогов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04800" y="1828800"/>
            <a:ext cx="3505200" cy="2286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smtClean="0"/>
              <a:t>Хранение </a:t>
            </a:r>
            <a:r>
              <a:rPr lang="ru-RU" sz="4000" b="1" dirty="0"/>
              <a:t>информации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4876800" y="1828800"/>
            <a:ext cx="3429000" cy="2133600"/>
          </a:xfrm>
          <a:prstGeom prst="flowChartAlternateProcess">
            <a:avLst/>
          </a:prstGeom>
          <a:solidFill>
            <a:srgbClr val="005DA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smtClean="0"/>
              <a:t>Реализация </a:t>
            </a:r>
            <a:r>
              <a:rPr lang="ru-RU" sz="4000" b="1" dirty="0"/>
              <a:t>творческих проектов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28600" y="4343400"/>
            <a:ext cx="3657600" cy="2286000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/>
              <a:t>Повышение профессионального</a:t>
            </a:r>
            <a:endParaRPr lang="ru-RU" sz="2800" b="1" dirty="0"/>
          </a:p>
          <a:p>
            <a:pPr algn="ctr">
              <a:defRPr/>
            </a:pPr>
            <a:r>
              <a:rPr lang="ru-RU" sz="2800" b="1" dirty="0"/>
              <a:t>мастерства  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4876800" y="4419600"/>
            <a:ext cx="3581400" cy="2209800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/>
              <a:t>Презентабельность оформления материалов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14400" y="1828800"/>
            <a:ext cx="6408738" cy="3344862"/>
            <a:chOff x="1152" y="1164"/>
            <a:chExt cx="3516" cy="219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152" y="1164"/>
              <a:ext cx="3516" cy="487"/>
              <a:chOff x="1152" y="1440"/>
              <a:chExt cx="3516" cy="487"/>
            </a:xfrm>
          </p:grpSpPr>
          <p:sp>
            <p:nvSpPr>
              <p:cNvPr id="28" name="AutoShape 5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3130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grpSp>
            <p:nvGrpSpPr>
              <p:cNvPr id="29" name="Group 6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32" name="Oval 7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8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4" name="Oval 9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30" name="Text Box 10"/>
              <p:cNvSpPr txBox="1">
                <a:spLocks noChangeArrowheads="1"/>
              </p:cNvSpPr>
              <p:nvPr/>
            </p:nvSpPr>
            <p:spPr bwMode="gray">
              <a:xfrm>
                <a:off x="1720" y="1583"/>
                <a:ext cx="2948" cy="3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ru-RU" sz="2800" b="1" dirty="0" smtClean="0"/>
                  <a:t>Обучающие семинары</a:t>
                </a:r>
                <a:endParaRPr lang="en-US" sz="2800" dirty="0"/>
              </a:p>
            </p:txBody>
          </p:sp>
          <p:sp>
            <p:nvSpPr>
              <p:cNvPr id="31" name="Text Box 11"/>
              <p:cNvSpPr txBox="1">
                <a:spLocks noChangeArrowheads="1"/>
              </p:cNvSpPr>
              <p:nvPr/>
            </p:nvSpPr>
            <p:spPr bwMode="gray">
              <a:xfrm>
                <a:off x="1320" y="1475"/>
                <a:ext cx="287" cy="38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3200" b="1">
                    <a:solidFill>
                      <a:schemeClr val="bg1"/>
                    </a:solidFill>
                  </a:rPr>
                  <a:t>1.</a:t>
                </a:r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1152" y="1742"/>
              <a:ext cx="3360" cy="467"/>
              <a:chOff x="1152" y="1442"/>
              <a:chExt cx="3360" cy="467"/>
            </a:xfrm>
          </p:grpSpPr>
          <p:sp>
            <p:nvSpPr>
              <p:cNvPr id="21" name="AutoShape 13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3130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grpSp>
            <p:nvGrpSpPr>
              <p:cNvPr id="22" name="Group 14"/>
              <p:cNvGrpSpPr>
                <a:grpSpLocks/>
              </p:cNvGrpSpPr>
              <p:nvPr/>
            </p:nvGrpSpPr>
            <p:grpSpPr bwMode="auto">
              <a:xfrm>
                <a:off x="1152" y="1442"/>
                <a:ext cx="581" cy="467"/>
                <a:chOff x="720" y="962"/>
                <a:chExt cx="987" cy="793"/>
              </a:xfrm>
            </p:grpSpPr>
            <p:sp>
              <p:nvSpPr>
                <p:cNvPr id="25" name="Oval 15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" name="Oval 16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2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7" name="Oval 17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3" name="Text Box 18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147" cy="30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ru-RU" sz="2400"/>
                  <a:t> </a:t>
                </a:r>
                <a:endParaRPr lang="en-US" sz="2400"/>
              </a:p>
            </p:txBody>
          </p:sp>
          <p:sp>
            <p:nvSpPr>
              <p:cNvPr id="24" name="Text Box 19"/>
              <p:cNvSpPr txBox="1">
                <a:spLocks noChangeArrowheads="1"/>
              </p:cNvSpPr>
              <p:nvPr/>
            </p:nvSpPr>
            <p:spPr bwMode="gray">
              <a:xfrm>
                <a:off x="1319" y="1475"/>
                <a:ext cx="287" cy="38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</p:grpSp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1152" y="2315"/>
              <a:ext cx="3360" cy="469"/>
              <a:chOff x="1152" y="1439"/>
              <a:chExt cx="3360" cy="469"/>
            </a:xfrm>
          </p:grpSpPr>
          <p:sp>
            <p:nvSpPr>
              <p:cNvPr id="14" name="AutoShape 21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3130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grpSp>
            <p:nvGrpSpPr>
              <p:cNvPr id="15" name="Group 22"/>
              <p:cNvGrpSpPr>
                <a:grpSpLocks/>
              </p:cNvGrpSpPr>
              <p:nvPr/>
            </p:nvGrpSpPr>
            <p:grpSpPr bwMode="auto">
              <a:xfrm>
                <a:off x="1152" y="1439"/>
                <a:ext cx="581" cy="469"/>
                <a:chOff x="720" y="958"/>
                <a:chExt cx="987" cy="797"/>
              </a:xfrm>
            </p:grpSpPr>
            <p:sp>
              <p:nvSpPr>
                <p:cNvPr id="18" name="Oval 23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" name="Oval 24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58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Oval 25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6" name="Text Box 26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101" cy="30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ru-RU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Text Box 27"/>
              <p:cNvSpPr txBox="1">
                <a:spLocks noChangeArrowheads="1"/>
              </p:cNvSpPr>
              <p:nvPr/>
            </p:nvSpPr>
            <p:spPr bwMode="gray">
              <a:xfrm>
                <a:off x="1319" y="1475"/>
                <a:ext cx="287" cy="38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1152" y="2892"/>
              <a:ext cx="3360" cy="468"/>
              <a:chOff x="1152" y="1440"/>
              <a:chExt cx="3360" cy="468"/>
            </a:xfrm>
          </p:grpSpPr>
          <p:sp>
            <p:nvSpPr>
              <p:cNvPr id="7" name="AutoShape 29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3130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grpSp>
            <p:nvGrpSpPr>
              <p:cNvPr id="8" name="Group 30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11" name="Oval 31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32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" name="Oval 33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9" name="Text Box 34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101" cy="30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ru-RU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Text Box 35"/>
              <p:cNvSpPr txBox="1">
                <a:spLocks noChangeArrowheads="1"/>
              </p:cNvSpPr>
              <p:nvPr/>
            </p:nvSpPr>
            <p:spPr bwMode="gray">
              <a:xfrm>
                <a:off x="1319" y="1475"/>
                <a:ext cx="287" cy="38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3200" b="1">
                    <a:solidFill>
                      <a:schemeClr val="bg1"/>
                    </a:solidFill>
                  </a:rPr>
                  <a:t>4.</a:t>
                </a:r>
              </a:p>
            </p:txBody>
          </p:sp>
        </p:grpSp>
      </p:grpSp>
      <p:sp>
        <p:nvSpPr>
          <p:cNvPr id="35" name="TextBox 34"/>
          <p:cNvSpPr txBox="1"/>
          <p:nvPr/>
        </p:nvSpPr>
        <p:spPr>
          <a:xfrm>
            <a:off x="0" y="914400"/>
            <a:ext cx="891468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Формы для повышения ИКТ - компетентности педагогов</a:t>
            </a:r>
          </a:p>
          <a:p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1981200" y="2895600"/>
            <a:ext cx="2337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Работа в паре</a:t>
            </a:r>
            <a:endParaRPr lang="ru-RU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905000" y="37338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Педагогические мастерские </a:t>
            </a:r>
            <a:endParaRPr lang="ru-RU" sz="2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981200" y="46482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Наставничество</a:t>
            </a:r>
            <a:endParaRPr lang="ru-RU" sz="28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304800" y="2286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Повышение профессиональной компетентности педагогов через использование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информационно – компьютерных технологий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Рисунок 4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4800600"/>
            <a:ext cx="1905000" cy="188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C:\Documents and Settings\Admin\Рабочий стол\Мартынова О.С\Доу\2011-2012 уч. год\тренинг с педагогами\DSCN21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15925" y="2022475"/>
            <a:ext cx="4062413" cy="3217863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62000"/>
            <a:ext cx="1921859" cy="1447800"/>
          </a:xfrm>
          <a:prstGeom prst="rect">
            <a:avLst/>
          </a:prstGeom>
          <a:noFill/>
          <a:ln w="38100" cmpd="sng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228600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Повышение профессиональной компетентности педагогов через использование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информационно – компьютерных технологий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Documents and Settings\Admin\Рабочий стол\Мартынова О.С\Доу\2011-2012 уч. год\тренинг с педагогами\DSCN21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838200"/>
            <a:ext cx="4773613" cy="3579989"/>
          </a:xfrm>
          <a:prstGeom prst="rect">
            <a:avLst/>
          </a:prstGeom>
          <a:noFill/>
        </p:spPr>
      </p:pic>
      <p:pic>
        <p:nvPicPr>
          <p:cNvPr id="25603" name="Picture 3" descr="C:\Documents and Settings\Admin\Рабочий стол\Мартынова О.С\Доу\2011-2012 уч. год\тренинг с педагогами\DSCN21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343400"/>
            <a:ext cx="3124200" cy="2343005"/>
          </a:xfrm>
          <a:prstGeom prst="rect">
            <a:avLst/>
          </a:prstGeom>
          <a:noFill/>
        </p:spPr>
      </p:pic>
      <p:pic>
        <p:nvPicPr>
          <p:cNvPr id="25604" name="Picture 4" descr="C:\Documents and Settings\Admin\Рабочий стол\Мартынова О.С\Доу\2011-2012 уч. год\тренинг с педагогами\DSCN21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3810000"/>
            <a:ext cx="3833813" cy="28751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Admin\Мои документы\работа\P10403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90600"/>
            <a:ext cx="6695660" cy="5403516"/>
          </a:xfrm>
          <a:prstGeom prst="rect">
            <a:avLst/>
          </a:prstGeom>
          <a:noFill/>
          <a:ln w="38100" cmpd="sng">
            <a:solidFill>
              <a:srgbClr val="0070C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81000" y="1524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Повышение профессиональной компетентности педагогов через использование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информационно – компьютерных технологий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/>
          <p:cNvSpPr>
            <a:spLocks noChangeArrowheads="1"/>
          </p:cNvSpPr>
          <p:nvPr/>
        </p:nvSpPr>
        <p:spPr bwMode="gray">
          <a:xfrm>
            <a:off x="609600" y="1295400"/>
            <a:ext cx="8143932" cy="141765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tx2"/>
              </a:buClr>
              <a:defRPr/>
            </a:pPr>
            <a:r>
              <a:rPr lang="ru-RU" sz="2000" b="1" dirty="0">
                <a:solidFill>
                  <a:schemeClr val="lt1"/>
                </a:solidFill>
                <a:latin typeface="+mn-lt"/>
              </a:rPr>
              <a:t>Для популяризация деятельности ДОУ и получения 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tx2"/>
              </a:buClr>
              <a:defRPr/>
            </a:pPr>
            <a:r>
              <a:rPr lang="ru-RU" sz="2000" b="1" dirty="0">
                <a:solidFill>
                  <a:schemeClr val="lt1"/>
                </a:solidFill>
                <a:latin typeface="+mn-lt"/>
              </a:rPr>
              <a:t>обратной связи с родителями в </a:t>
            </a:r>
            <a:r>
              <a:rPr lang="ru-RU" sz="2000" b="1" dirty="0" smtClean="0">
                <a:solidFill>
                  <a:schemeClr val="lt1"/>
                </a:solidFill>
                <a:latin typeface="+mn-lt"/>
              </a:rPr>
              <a:t>феврале 2012 </a:t>
            </a:r>
            <a:r>
              <a:rPr lang="ru-RU" sz="2000" b="1" dirty="0">
                <a:solidFill>
                  <a:schemeClr val="lt1"/>
                </a:solidFill>
                <a:latin typeface="+mn-lt"/>
              </a:rPr>
              <a:t>года создан 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tx2"/>
              </a:buClr>
              <a:defRPr/>
            </a:pPr>
            <a:r>
              <a:rPr lang="ru-RU" sz="2000" b="1" dirty="0">
                <a:solidFill>
                  <a:schemeClr val="lt1"/>
                </a:solidFill>
                <a:latin typeface="+mn-lt"/>
              </a:rPr>
              <a:t>сайт детского сада </a:t>
            </a:r>
            <a:r>
              <a:rPr lang="ru-RU" sz="2000" b="1" dirty="0" smtClean="0">
                <a:solidFill>
                  <a:schemeClr val="lt1"/>
                </a:solidFill>
                <a:latin typeface="+mn-lt"/>
              </a:rPr>
              <a:t>«Серебряное  копытце»</a:t>
            </a:r>
            <a:endParaRPr lang="ru-RU" sz="20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3400" y="22860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Повышение профессиональной компетентности педагогов через использование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информационно – компьютерных технологий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monitor_w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191000"/>
            <a:ext cx="5715000" cy="24336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447800"/>
            <a:ext cx="121920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835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81000" y="304800"/>
            <a:ext cx="5715000" cy="3657600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chemeClr val="tx1"/>
                </a:solidFill>
              </a:rPr>
              <a:t>«Недостаточно только получить знания,</a:t>
            </a:r>
          </a:p>
          <a:p>
            <a:pPr algn="ctr">
              <a:defRPr/>
            </a:pPr>
            <a:r>
              <a:rPr lang="ru-RU" sz="2800" b="1" i="1" dirty="0">
                <a:solidFill>
                  <a:schemeClr val="tx1"/>
                </a:solidFill>
              </a:rPr>
              <a:t> надо найти им приложение. Недостаточно </a:t>
            </a:r>
          </a:p>
          <a:p>
            <a:pPr algn="ctr">
              <a:defRPr/>
            </a:pPr>
            <a:r>
              <a:rPr lang="ru-RU" sz="2800" b="1" i="1" dirty="0">
                <a:solidFill>
                  <a:schemeClr val="tx1"/>
                </a:solidFill>
              </a:rPr>
              <a:t>только желать, надо делать!»</a:t>
            </a:r>
          </a:p>
          <a:p>
            <a:pPr algn="ctr">
              <a:defRPr/>
            </a:pPr>
            <a:endParaRPr lang="ru-RU" sz="2800" b="1" i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2800" b="1" i="1" dirty="0">
                <a:solidFill>
                  <a:schemeClr val="tx1"/>
                </a:solidFill>
              </a:rPr>
              <a:t>	Иоганн Вольфганг Гёте</a:t>
            </a:r>
          </a:p>
          <a:p>
            <a:pPr algn="ctr">
              <a:defRPr/>
            </a:pPr>
            <a:r>
              <a:rPr lang="ru-RU" sz="2800" b="1" i="1" dirty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" name="Picture 5" descr="monitor_w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191000"/>
            <a:ext cx="5715000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09600" y="5715000"/>
            <a:ext cx="1905000" cy="609600"/>
            <a:chOff x="492" y="2070"/>
            <a:chExt cx="528" cy="144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gray">
            <a:xfrm>
              <a:off x="492" y="2070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gray">
            <a:xfrm>
              <a:off x="684" y="2070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gray">
            <a:xfrm>
              <a:off x="876" y="2070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724400"/>
            <a:ext cx="2667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7400" y="2209800"/>
            <a:ext cx="685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«Научить  человека жить в информационном мире- важнейшая задача современной школы»</a:t>
            </a:r>
          </a:p>
          <a:p>
            <a:pPr algn="ctr"/>
            <a:r>
              <a:rPr lang="ru-RU" sz="2400" b="1" dirty="0" smtClean="0">
                <a:latin typeface="Century Gothic" pitchFamily="34" charset="0"/>
              </a:rPr>
              <a:t/>
            </a:r>
            <a:br>
              <a:rPr lang="ru-RU" sz="2400" b="1" dirty="0" smtClean="0">
                <a:latin typeface="Century Gothic" pitchFamily="34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                                 </a:t>
            </a:r>
            <a:r>
              <a:rPr lang="ru-RU" sz="24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 Gothic" pitchFamily="34" charset="0"/>
              </a:rPr>
              <a:t>Академик</a:t>
            </a:r>
            <a:r>
              <a:rPr lang="ru-RU" sz="2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 </a:t>
            </a:r>
            <a:r>
              <a:rPr lang="ru-RU" sz="24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 Gothic" pitchFamily="34" charset="0"/>
              </a:rPr>
              <a:t>Семенов А.П.</a:t>
            </a:r>
            <a:endParaRPr lang="ru-RU" sz="2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533400"/>
            <a:ext cx="75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«Использование  информационных технологий в деятельности ДОУ как отражение информационно – коммуникативной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компетентности руководителя»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343400"/>
            <a:ext cx="2057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9E0000"/>
                </a:solidFill>
                <a:latin typeface="Times New Roman" pitchFamily="18" charset="0"/>
              </a:rPr>
              <a:t>«Скажи мне, </a:t>
            </a:r>
          </a:p>
          <a:p>
            <a:pPr>
              <a:buNone/>
            </a:pPr>
            <a:r>
              <a:rPr lang="ru-RU" dirty="0" smtClean="0">
                <a:solidFill>
                  <a:srgbClr val="9E0000"/>
                </a:solidFill>
                <a:latin typeface="Times New Roman" pitchFamily="18" charset="0"/>
              </a:rPr>
              <a:t>              и я забуду.</a:t>
            </a:r>
          </a:p>
          <a:p>
            <a:pPr>
              <a:buNone/>
            </a:pPr>
            <a:r>
              <a:rPr lang="ru-RU" dirty="0" smtClean="0">
                <a:solidFill>
                  <a:srgbClr val="9E0000"/>
                </a:solidFill>
                <a:latin typeface="Times New Roman" pitchFamily="18" charset="0"/>
              </a:rPr>
              <a:t>Покажи мне, –  </a:t>
            </a:r>
          </a:p>
          <a:p>
            <a:pPr>
              <a:buNone/>
            </a:pPr>
            <a:r>
              <a:rPr lang="ru-RU" dirty="0" smtClean="0">
                <a:solidFill>
                  <a:srgbClr val="9E0000"/>
                </a:solidFill>
                <a:latin typeface="Times New Roman" pitchFamily="18" charset="0"/>
              </a:rPr>
              <a:t>          я смогу запомнить.</a:t>
            </a:r>
          </a:p>
          <a:p>
            <a:pPr>
              <a:buNone/>
            </a:pPr>
            <a:r>
              <a:rPr lang="ru-RU" dirty="0" smtClean="0">
                <a:solidFill>
                  <a:srgbClr val="9E0000"/>
                </a:solidFill>
                <a:latin typeface="Times New Roman" pitchFamily="18" charset="0"/>
              </a:rPr>
              <a:t>Позволь мне это сделать самому,</a:t>
            </a:r>
          </a:p>
          <a:p>
            <a:pPr>
              <a:buNone/>
            </a:pPr>
            <a:r>
              <a:rPr lang="ru-RU" dirty="0" smtClean="0">
                <a:solidFill>
                  <a:srgbClr val="9E0000"/>
                </a:solidFill>
                <a:latin typeface="Times New Roman" pitchFamily="18" charset="0"/>
              </a:rPr>
              <a:t>И это станет моим навсегда»</a:t>
            </a:r>
          </a:p>
          <a:p>
            <a:endParaRPr lang="ru-RU" dirty="0" smtClean="0">
              <a:solidFill>
                <a:srgbClr val="9E0000"/>
              </a:solidFill>
              <a:latin typeface="Times New Roman" pitchFamily="18" charset="0"/>
            </a:endParaRPr>
          </a:p>
          <a:p>
            <a:pPr algn="r">
              <a:buNone/>
            </a:pPr>
            <a:r>
              <a:rPr lang="ru-RU" sz="2800" dirty="0" smtClean="0">
                <a:latin typeface="Times New Roman" pitchFamily="18" charset="0"/>
              </a:rPr>
              <a:t>                       </a:t>
            </a:r>
            <a:r>
              <a:rPr lang="ru-RU" sz="2800" i="1" dirty="0" smtClean="0">
                <a:latin typeface="Times New Roman" pitchFamily="18" charset="0"/>
              </a:rPr>
              <a:t>Древняя мудрость</a:t>
            </a:r>
            <a:endParaRPr lang="ru-RU" dirty="0"/>
          </a:p>
        </p:txBody>
      </p:sp>
      <p:pic>
        <p:nvPicPr>
          <p:cNvPr id="4" name="Содержимое 3" descr="j019538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2192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09600" y="5715000"/>
            <a:ext cx="1905000" cy="609600"/>
            <a:chOff x="492" y="2070"/>
            <a:chExt cx="528" cy="144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gray">
            <a:xfrm>
              <a:off x="492" y="2070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gray">
            <a:xfrm>
              <a:off x="684" y="2070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gray">
            <a:xfrm>
              <a:off x="876" y="2070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533400" y="228600"/>
            <a:ext cx="861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«Использование  информационных технологий в деятельности ДОУ как отражение информационно – коммуникативной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компетентности руководителя»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28600"/>
            <a:ext cx="868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«Использование  информационных технологий в деятельности ДОУ как отражение информационно – коммуникативной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компетентности руководителя»</a:t>
            </a: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04800" y="2456021"/>
            <a:ext cx="8686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качества образования через активное внедрение в деятельность ДОУ информационных технологий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11430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Цель: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962400"/>
            <a:ext cx="22098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758818" y="4225751"/>
            <a:ext cx="235962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1143000"/>
            <a:ext cx="2082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Задачи: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981200"/>
            <a:ext cx="8534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400" dirty="0" smtClean="0"/>
              <a:t>Систематизация,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обновление и пополнение информационных ресурсов образовательного процесса.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Разработка и апробация технологий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мультимедийного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сопровождения воспитательно-образовательного процесса.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Разработка системы организации консультативной методической поддержки в области повышения информационной компетентности педагогов.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Создание, дидактических и методических материалов по использованию информационных технологий в работе ДОУ.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152400"/>
            <a:ext cx="876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«Использование  информационных технологий в деятельности ДОУ как отражение информационно – коммуникативной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компетентности руководителя»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29540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Знакомы ли Вы с понятием информационно-коммуникативные технологии?</a:t>
            </a:r>
            <a:endParaRPr lang="ru-RU" sz="3200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133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81000" y="2286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«Использование  информационных технологий в деятельности ДОУ как отражение информационно – коммуникативной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компетентности руководителя»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Какими техническими средствами обучения Вы владеете?</a:t>
            </a:r>
            <a:endParaRPr lang="ru-RU" sz="3200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8600" y="1600200"/>
          <a:ext cx="84582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57200" y="152400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«Использование  информационных технологий в деятельности ДОУ как отражение информационно – коммуникативной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компетентности руководителя»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В каких программах Вы умеете работать или хотели бы научиться?</a:t>
            </a: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04800" y="0"/>
            <a:ext cx="868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«Использование  информационных технологий в деятельности ДОУ как отражение информационно – коммуникативной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компетентности руководителя»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2192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Какие из предложенных консультаций вы хотели бы получить?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Современные информационные и коммуникативные технологии в образовании.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(57,8%)</a:t>
            </a:r>
            <a:endParaRPr lang="ru-RU" dirty="0" smtClean="0"/>
          </a:p>
          <a:p>
            <a:r>
              <a:rPr lang="ru-RU" dirty="0" smtClean="0"/>
              <a:t>Современные средства информационных и коммуникативных технологий в деятельности педагога.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(63%)</a:t>
            </a:r>
            <a:endParaRPr lang="ru-RU" dirty="0" smtClean="0"/>
          </a:p>
          <a:p>
            <a:r>
              <a:rPr lang="ru-RU" dirty="0" smtClean="0"/>
              <a:t>Создание проекта презентации в </a:t>
            </a:r>
            <a:r>
              <a:rPr lang="en-US" dirty="0" smtClean="0"/>
              <a:t>Microsoft  Power Point</a:t>
            </a:r>
            <a:r>
              <a:rPr lang="ru-RU" dirty="0" smtClean="0"/>
              <a:t>.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(63%)</a:t>
            </a:r>
            <a:endParaRPr lang="en-US" dirty="0" smtClean="0"/>
          </a:p>
          <a:p>
            <a:r>
              <a:rPr lang="ru-RU" dirty="0" smtClean="0"/>
              <a:t>Основы компьютерных знаний (создание документа, изменение текста: шрифт, размер, цвет, вставка, сохранение и т.д.). 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(31,5 %)</a:t>
            </a:r>
            <a:endParaRPr lang="ru-RU" dirty="0" smtClean="0"/>
          </a:p>
          <a:p>
            <a:r>
              <a:rPr lang="ru-RU" dirty="0" smtClean="0"/>
              <a:t>Проектная деятельность педагога: теория и практика.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(78,9%)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152400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«Использование  информационных технологий в деятельности ДОУ как отражение информационно – коммуникативной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компетентности руководителя»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541</Words>
  <Application>Microsoft Office PowerPoint</Application>
  <PresentationFormat>Экран (4:3)</PresentationFormat>
  <Paragraphs>94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Знакомы ли Вы с понятием информационно-коммуникативные технологии?</vt:lpstr>
      <vt:lpstr>Какими техническими средствами обучения Вы владеете?</vt:lpstr>
      <vt:lpstr>В каких программах Вы умеете работать или хотели бы научиться?</vt:lpstr>
      <vt:lpstr>Какие из предложенных консультаций вы хотели бы получить?</vt:lpstr>
      <vt:lpstr>Пользуетесь ли Вы Интернетом?</vt:lpstr>
      <vt:lpstr>Если «да», то в каких целях?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Повышение профессиональной компетентности педагогов через использование информационно-компьютерных технологий</dc:title>
  <cp:lastModifiedBy>Пользователь</cp:lastModifiedBy>
  <cp:revision>74</cp:revision>
  <dcterms:modified xsi:type="dcterms:W3CDTF">2015-05-22T09:24:09Z</dcterms:modified>
</cp:coreProperties>
</file>